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2598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s\Documents\GABI-%201\CID\Istrazuvanje%20-%20K2\rezultati%20exce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s\Documents\GABI-%201\CID\Istrazuvanje%20-%20K2\rezultati%20excel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s\Documents\GABI-%201\CID\Istrazuvanje%20-%20K2\rezultati%20excel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s\Documents\GABI-%201\CID\Istrazuvanje%20-%20K2\rezultati%20excel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s\Documents\GABI-%201\CID\Istrazuvanje%20-%20K2\rezultati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Country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Sheet6!$E$13</c:f>
              <c:strCache>
                <c:ptCount val="1"/>
                <c:pt idx="0">
                  <c:v>Percent</c:v>
                </c:pt>
              </c:strCache>
            </c:strRef>
          </c:tx>
          <c:cat>
            <c:strRef>
              <c:f>Sheet6!$C$14:$D$16</c:f>
              <c:strCache>
                <c:ptCount val="3"/>
                <c:pt idx="0">
                  <c:v>Macedonia</c:v>
                </c:pt>
                <c:pt idx="1">
                  <c:v>Poland</c:v>
                </c:pt>
                <c:pt idx="2">
                  <c:v>Turkey</c:v>
                </c:pt>
              </c:strCache>
            </c:strRef>
          </c:cat>
          <c:val>
            <c:numRef>
              <c:f>Sheet6!$E$14:$E$16</c:f>
              <c:numCache>
                <c:formatCode>0.0</c:formatCode>
                <c:ptCount val="3"/>
                <c:pt idx="0">
                  <c:v>36.690647482014313</c:v>
                </c:pt>
                <c:pt idx="1">
                  <c:v>20.86330935251798</c:v>
                </c:pt>
                <c:pt idx="2">
                  <c:v>42.446043165467493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Location of the organisation</a:t>
            </a:r>
          </a:p>
        </c:rich>
      </c:tx>
      <c:layout>
        <c:manualLayout>
          <c:xMode val="edge"/>
          <c:yMode val="edge"/>
          <c:x val="0.157232917655628"/>
          <c:y val="3.2327586206896498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837063602370199"/>
          <c:w val="1"/>
          <c:h val="0.69980681594540906"/>
        </c:manualLayout>
      </c:layout>
      <c:pie3DChart>
        <c:varyColors val="1"/>
        <c:ser>
          <c:idx val="0"/>
          <c:order val="0"/>
          <c:tx>
            <c:strRef>
              <c:f>Sheet6!$E$4</c:f>
              <c:strCache>
                <c:ptCount val="1"/>
                <c:pt idx="0">
                  <c:v>Percent</c:v>
                </c:pt>
              </c:strCache>
            </c:strRef>
          </c:tx>
          <c:explosion val="25"/>
          <c:dPt>
            <c:idx val="0"/>
            <c:bubble3D val="0"/>
            <c:explosion val="0"/>
          </c:dPt>
          <c:dPt>
            <c:idx val="1"/>
            <c:bubble3D val="0"/>
            <c:explosion val="0"/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Sheet6!$C$5:$D$8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Sheet6!$E$5:$E$8</c:f>
              <c:numCache>
                <c:formatCode>0.0</c:formatCode>
                <c:ptCount val="4"/>
                <c:pt idx="0">
                  <c:v>24.46043165467626</c:v>
                </c:pt>
                <c:pt idx="1">
                  <c:v>51.798561151079141</c:v>
                </c:pt>
                <c:pt idx="2">
                  <c:v>17.266187050359711</c:v>
                </c:pt>
                <c:pt idx="3">
                  <c:v>6.4748201438848918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"/>
          <c:y val="0.13144571420996401"/>
          <c:w val="1"/>
          <c:h val="8.7683076179473005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Sheet6!$E$25</c:f>
              <c:strCache>
                <c:ptCount val="1"/>
                <c:pt idx="0">
                  <c:v>Percent</c:v>
                </c:pt>
              </c:strCache>
            </c:strRef>
          </c:tx>
          <c:dLbls>
            <c:dLbl>
              <c:idx val="0"/>
              <c:spPr/>
              <c:txPr>
                <a:bodyPr/>
                <a:lstStyle/>
                <a:p>
                  <a:pPr>
                    <a:defRPr sz="1500"/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25379472004444398"/>
                  <c:y val="-0.118980656911616"/>
                </c:manualLayout>
              </c:layout>
              <c:spPr/>
              <c:txPr>
                <a:bodyPr/>
                <a:lstStyle/>
                <a:p>
                  <a:pPr>
                    <a:defRPr sz="1500"/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500"/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Sheet6!$C$26:$D$30</c:f>
              <c:strCache>
                <c:ptCount val="5"/>
                <c:pt idx="0">
                  <c:v>Less than 10</c:v>
                </c:pt>
                <c:pt idx="1">
                  <c:v>Between 10 and 50</c:v>
                </c:pt>
                <c:pt idx="2">
                  <c:v>Between 50 and 200</c:v>
                </c:pt>
                <c:pt idx="3">
                  <c:v>More than 200</c:v>
                </c:pt>
                <c:pt idx="4">
                  <c:v>We do not have an established membership</c:v>
                </c:pt>
              </c:strCache>
            </c:strRef>
          </c:cat>
          <c:val>
            <c:numRef>
              <c:f>Sheet6!$E$26:$E$30</c:f>
              <c:numCache>
                <c:formatCode>0.0</c:formatCode>
                <c:ptCount val="5"/>
                <c:pt idx="0">
                  <c:v>9.3525179856115113</c:v>
                </c:pt>
                <c:pt idx="1">
                  <c:v>49.640287769784067</c:v>
                </c:pt>
                <c:pt idx="2">
                  <c:v>20.86330935251798</c:v>
                </c:pt>
                <c:pt idx="3">
                  <c:v>17.266187050359711</c:v>
                </c:pt>
                <c:pt idx="4">
                  <c:v>2.8776978417266199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Sheet6!$E$37</c:f>
              <c:strCache>
                <c:ptCount val="1"/>
                <c:pt idx="0">
                  <c:v>Percent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Sheet6!$C$38:$D$42</c:f>
              <c:strCache>
                <c:ptCount val="5"/>
                <c:pt idx="0">
                  <c:v>Less than 3</c:v>
                </c:pt>
                <c:pt idx="1">
                  <c:v>Between 4 and 10</c:v>
                </c:pt>
                <c:pt idx="2">
                  <c:v>Between 10 and 20</c:v>
                </c:pt>
                <c:pt idx="3">
                  <c:v>More than 20</c:v>
                </c:pt>
                <c:pt idx="4">
                  <c:v>We do not have paid staff</c:v>
                </c:pt>
              </c:strCache>
            </c:strRef>
          </c:cat>
          <c:val>
            <c:numRef>
              <c:f>Sheet6!$E$38:$E$42</c:f>
              <c:numCache>
                <c:formatCode>0.0</c:formatCode>
                <c:ptCount val="5"/>
                <c:pt idx="0">
                  <c:v>35.971223021582723</c:v>
                </c:pt>
                <c:pt idx="1">
                  <c:v>21.582733812949559</c:v>
                </c:pt>
                <c:pt idx="2">
                  <c:v>10.07194244604317</c:v>
                </c:pt>
                <c:pt idx="3">
                  <c:v>4.3165467625899279</c:v>
                </c:pt>
                <c:pt idx="4">
                  <c:v>28.057553956834528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Does your organisation have a statute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Sheet9!$D$2:$D$3</c:f>
              <c:strCache>
                <c:ptCount val="1"/>
                <c:pt idx="0">
                  <c:v>Does your organisation have a statute</c:v>
                </c:pt>
              </c:strCache>
            </c:strRef>
          </c:tx>
          <c:cat>
            <c:strRef>
              <c:f>Sheet9!$C$4:$C$5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Sheet9!$D$4:$D$5</c:f>
              <c:numCache>
                <c:formatCode>0.0</c:formatCode>
                <c:ptCount val="2"/>
                <c:pt idx="0">
                  <c:v>97.841726618705053</c:v>
                </c:pt>
                <c:pt idx="1">
                  <c:v>2.1582733812949639</c:v>
                </c:pt>
              </c:numCache>
            </c:numRef>
          </c:val>
        </c:ser>
        <c:ser>
          <c:idx val="1"/>
          <c:order val="1"/>
          <c:tx>
            <c:strRef>
              <c:f>Sheet9!$E$2:$E$3</c:f>
              <c:strCache>
                <c:ptCount val="1"/>
                <c:pt idx="0">
                  <c:v>Does your organisation have a statute</c:v>
                </c:pt>
              </c:strCache>
            </c:strRef>
          </c:tx>
          <c:cat>
            <c:strRef>
              <c:f>Sheet9!$C$4:$C$5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Sheet9!$E$4:$E$5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Sheet9!$I$10:$I$11</c:f>
              <c:strCache>
                <c:ptCount val="1"/>
                <c:pt idx="0">
                  <c:v>Does your organisation have a strategic plan?</c:v>
                </c:pt>
              </c:strCache>
            </c:strRef>
          </c:tx>
          <c:cat>
            <c:strRef>
              <c:f>Sheet9!$H$12:$H$13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Sheet9!$I$12:$I$13</c:f>
              <c:numCache>
                <c:formatCode>0.0</c:formatCode>
                <c:ptCount val="2"/>
                <c:pt idx="0">
                  <c:v>75.539568345323744</c:v>
                </c:pt>
                <c:pt idx="1">
                  <c:v>24.46043165467626</c:v>
                </c:pt>
              </c:numCache>
            </c:numRef>
          </c:val>
        </c:ser>
        <c:ser>
          <c:idx val="1"/>
          <c:order val="1"/>
          <c:tx>
            <c:strRef>
              <c:f>Sheet9!$J$10:$J$11</c:f>
              <c:strCache>
                <c:ptCount val="1"/>
                <c:pt idx="0">
                  <c:v>Does your organisation have a strategic plan?</c:v>
                </c:pt>
              </c:strCache>
            </c:strRef>
          </c:tx>
          <c:cat>
            <c:strRef>
              <c:f>Sheet9!$H$12:$H$13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Sheet9!$J$12:$J$13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6405484678941801"/>
          <c:y val="0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Sheet9!$I$22:$I$23</c:f>
              <c:strCache>
                <c:ptCount val="1"/>
                <c:pt idx="0">
                  <c:v>Does your organisation have a database of members?</c:v>
                </c:pt>
              </c:strCache>
            </c:strRef>
          </c:tx>
          <c:cat>
            <c:strRef>
              <c:f>Sheet9!$H$24:$H$25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Sheet9!$I$24:$I$25</c:f>
              <c:numCache>
                <c:formatCode>0.0</c:formatCode>
                <c:ptCount val="2"/>
                <c:pt idx="0">
                  <c:v>81.294964028777002</c:v>
                </c:pt>
                <c:pt idx="1">
                  <c:v>18.705035971223019</c:v>
                </c:pt>
              </c:numCache>
            </c:numRef>
          </c:val>
        </c:ser>
        <c:ser>
          <c:idx val="1"/>
          <c:order val="1"/>
          <c:tx>
            <c:strRef>
              <c:f>Sheet9!$J$22:$J$23</c:f>
              <c:strCache>
                <c:ptCount val="1"/>
                <c:pt idx="0">
                  <c:v>Does your organisation have a database of members?</c:v>
                </c:pt>
              </c:strCache>
            </c:strRef>
          </c:tx>
          <c:cat>
            <c:strRef>
              <c:f>Sheet9!$H$24:$H$25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Sheet9!$J$24:$J$25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Sheet9!$I$16:$I$17</c:f>
              <c:strCache>
                <c:ptCount val="1"/>
                <c:pt idx="0">
                  <c:v>Does your organisation have an annual operating plan</c:v>
                </c:pt>
              </c:strCache>
            </c:strRef>
          </c:tx>
          <c:cat>
            <c:strRef>
              <c:f>Sheet9!$H$18:$H$19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Sheet9!$I$18:$I$19</c:f>
              <c:numCache>
                <c:formatCode>0.0</c:formatCode>
                <c:ptCount val="2"/>
                <c:pt idx="0">
                  <c:v>70.503597122302153</c:v>
                </c:pt>
                <c:pt idx="1">
                  <c:v>29.496402877697779</c:v>
                </c:pt>
              </c:numCache>
            </c:numRef>
          </c:val>
        </c:ser>
        <c:ser>
          <c:idx val="1"/>
          <c:order val="1"/>
          <c:tx>
            <c:strRef>
              <c:f>Sheet9!$J$16:$J$17</c:f>
              <c:strCache>
                <c:ptCount val="1"/>
                <c:pt idx="0">
                  <c:v>Does your organisation have an annual operating plan</c:v>
                </c:pt>
              </c:strCache>
            </c:strRef>
          </c:tx>
          <c:cat>
            <c:strRef>
              <c:f>Sheet9!$H$18:$H$19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Sheet9!$J$18:$J$19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6967394717812"/>
          <c:y val="1.3309134906231101E-2"/>
          <c:w val="0.45404046777358098"/>
          <c:h val="0.956380334490857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Responsibility!$C$126</c:f>
              <c:strCache>
                <c:ptCount val="1"/>
                <c:pt idx="0">
                  <c:v>Board (Management or Executive Board)</c:v>
                </c:pt>
              </c:strCache>
            </c:strRef>
          </c:tx>
          <c:invertIfNegative val="0"/>
          <c:cat>
            <c:strRef>
              <c:f>Responsibility!$D$125:$N$125</c:f>
              <c:strCache>
                <c:ptCount val="11"/>
                <c:pt idx="0">
                  <c:v>Projects that the organisation proposes</c:v>
                </c:pt>
                <c:pt idx="1">
                  <c:v>Local or community activities organised by the organisation</c:v>
                </c:pt>
                <c:pt idx="2">
                  <c:v>International activity that is organised by the organisation</c:v>
                </c:pt>
                <c:pt idx="3">
                  <c:v>Elect representatives in the board</c:v>
                </c:pt>
                <c:pt idx="4">
                  <c:v>Change the statute and other documents</c:v>
                </c:pt>
                <c:pt idx="5">
                  <c:v>Select the paid staff of the organization</c:v>
                </c:pt>
                <c:pt idx="6">
                  <c:v>Strategic plan of the organization</c:v>
                </c:pt>
                <c:pt idx="7">
                  <c:v>Annual operating plan of the organization</c:v>
                </c:pt>
                <c:pt idx="8">
                  <c:v>Budget planning (annually)</c:v>
                </c:pt>
                <c:pt idx="9">
                  <c:v>Accepting new members in the association</c:v>
                </c:pt>
                <c:pt idx="10">
                  <c:v>Becoming part of international / national networks</c:v>
                </c:pt>
              </c:strCache>
            </c:strRef>
          </c:cat>
          <c:val>
            <c:numRef>
              <c:f>Responsibility!$D$126:$N$126</c:f>
              <c:numCache>
                <c:formatCode>0.0</c:formatCode>
                <c:ptCount val="11"/>
                <c:pt idx="0">
                  <c:v>35.251798561151077</c:v>
                </c:pt>
                <c:pt idx="1">
                  <c:v>23.741007194244609</c:v>
                </c:pt>
                <c:pt idx="2">
                  <c:v>41.726618705035982</c:v>
                </c:pt>
                <c:pt idx="3">
                  <c:v>20.86330935251798</c:v>
                </c:pt>
                <c:pt idx="4">
                  <c:v>25.179856115107921</c:v>
                </c:pt>
                <c:pt idx="5">
                  <c:v>58.273381294964032</c:v>
                </c:pt>
                <c:pt idx="6">
                  <c:v>35.971223021582723</c:v>
                </c:pt>
                <c:pt idx="7">
                  <c:v>46.762589928057551</c:v>
                </c:pt>
                <c:pt idx="8">
                  <c:v>56.834532374100732</c:v>
                </c:pt>
                <c:pt idx="9">
                  <c:v>41.007194244604307</c:v>
                </c:pt>
                <c:pt idx="10">
                  <c:v>56.834532374100732</c:v>
                </c:pt>
              </c:numCache>
            </c:numRef>
          </c:val>
        </c:ser>
        <c:ser>
          <c:idx val="1"/>
          <c:order val="1"/>
          <c:tx>
            <c:strRef>
              <c:f>Responsibility!$C$127</c:f>
              <c:strCache>
                <c:ptCount val="1"/>
                <c:pt idx="0">
                  <c:v>Paid staff of the association (Secretariat, Director etc)</c:v>
                </c:pt>
              </c:strCache>
            </c:strRef>
          </c:tx>
          <c:invertIfNegative val="0"/>
          <c:cat>
            <c:strRef>
              <c:f>Responsibility!$D$125:$N$125</c:f>
              <c:strCache>
                <c:ptCount val="11"/>
                <c:pt idx="0">
                  <c:v>Projects that the organisation proposes</c:v>
                </c:pt>
                <c:pt idx="1">
                  <c:v>Local or community activities organised by the organisation</c:v>
                </c:pt>
                <c:pt idx="2">
                  <c:v>International activity that is organised by the organisation</c:v>
                </c:pt>
                <c:pt idx="3">
                  <c:v>Elect representatives in the board</c:v>
                </c:pt>
                <c:pt idx="4">
                  <c:v>Change the statute and other documents</c:v>
                </c:pt>
                <c:pt idx="5">
                  <c:v>Select the paid staff of the organization</c:v>
                </c:pt>
                <c:pt idx="6">
                  <c:v>Strategic plan of the organization</c:v>
                </c:pt>
                <c:pt idx="7">
                  <c:v>Annual operating plan of the organization</c:v>
                </c:pt>
                <c:pt idx="8">
                  <c:v>Budget planning (annually)</c:v>
                </c:pt>
                <c:pt idx="9">
                  <c:v>Accepting new members in the association</c:v>
                </c:pt>
                <c:pt idx="10">
                  <c:v>Becoming part of international / national networks</c:v>
                </c:pt>
              </c:strCache>
            </c:strRef>
          </c:cat>
          <c:val>
            <c:numRef>
              <c:f>Responsibility!$D$127:$N$127</c:f>
              <c:numCache>
                <c:formatCode>0.0</c:formatCode>
                <c:ptCount val="11"/>
                <c:pt idx="0">
                  <c:v>16.546762589928019</c:v>
                </c:pt>
                <c:pt idx="1">
                  <c:v>7.9136690647482011</c:v>
                </c:pt>
                <c:pt idx="2">
                  <c:v>10.07194244604317</c:v>
                </c:pt>
                <c:pt idx="3">
                  <c:v>5.755395683453238</c:v>
                </c:pt>
                <c:pt idx="4">
                  <c:v>3.5971223021582732</c:v>
                </c:pt>
                <c:pt idx="5">
                  <c:v>15.8273381294964</c:v>
                </c:pt>
                <c:pt idx="6">
                  <c:v>12.9496402877698</c:v>
                </c:pt>
                <c:pt idx="7">
                  <c:v>14.3884892086331</c:v>
                </c:pt>
                <c:pt idx="8">
                  <c:v>14.3884892086331</c:v>
                </c:pt>
                <c:pt idx="9">
                  <c:v>6.4748201438848918</c:v>
                </c:pt>
                <c:pt idx="10">
                  <c:v>10.07194244604317</c:v>
                </c:pt>
              </c:numCache>
            </c:numRef>
          </c:val>
        </c:ser>
        <c:ser>
          <c:idx val="2"/>
          <c:order val="2"/>
          <c:tx>
            <c:strRef>
              <c:f>Responsibility!$C$128</c:f>
              <c:strCache>
                <c:ptCount val="1"/>
                <c:pt idx="0">
                  <c:v>All members of the association</c:v>
                </c:pt>
              </c:strCache>
            </c:strRef>
          </c:tx>
          <c:invertIfNegative val="0"/>
          <c:cat>
            <c:strRef>
              <c:f>Responsibility!$D$125:$N$125</c:f>
              <c:strCache>
                <c:ptCount val="11"/>
                <c:pt idx="0">
                  <c:v>Projects that the organisation proposes</c:v>
                </c:pt>
                <c:pt idx="1">
                  <c:v>Local or community activities organised by the organisation</c:v>
                </c:pt>
                <c:pt idx="2">
                  <c:v>International activity that is organised by the organisation</c:v>
                </c:pt>
                <c:pt idx="3">
                  <c:v>Elect representatives in the board</c:v>
                </c:pt>
                <c:pt idx="4">
                  <c:v>Change the statute and other documents</c:v>
                </c:pt>
                <c:pt idx="5">
                  <c:v>Select the paid staff of the organization</c:v>
                </c:pt>
                <c:pt idx="6">
                  <c:v>Strategic plan of the organization</c:v>
                </c:pt>
                <c:pt idx="7">
                  <c:v>Annual operating plan of the organization</c:v>
                </c:pt>
                <c:pt idx="8">
                  <c:v>Budget planning (annually)</c:v>
                </c:pt>
                <c:pt idx="9">
                  <c:v>Accepting new members in the association</c:v>
                </c:pt>
                <c:pt idx="10">
                  <c:v>Becoming part of international / national networks</c:v>
                </c:pt>
              </c:strCache>
            </c:strRef>
          </c:cat>
          <c:val>
            <c:numRef>
              <c:f>Responsibility!$D$128:$N$128</c:f>
              <c:numCache>
                <c:formatCode>0.0</c:formatCode>
                <c:ptCount val="11"/>
                <c:pt idx="0">
                  <c:v>28.057553956834528</c:v>
                </c:pt>
                <c:pt idx="1">
                  <c:v>44.60431654676259</c:v>
                </c:pt>
                <c:pt idx="2">
                  <c:v>20.86330935251798</c:v>
                </c:pt>
                <c:pt idx="3">
                  <c:v>58.273381294964032</c:v>
                </c:pt>
                <c:pt idx="4">
                  <c:v>62.589928057553948</c:v>
                </c:pt>
                <c:pt idx="5">
                  <c:v>12.9496402877698</c:v>
                </c:pt>
                <c:pt idx="6">
                  <c:v>37.410071942446052</c:v>
                </c:pt>
                <c:pt idx="7">
                  <c:v>19.42446043165468</c:v>
                </c:pt>
                <c:pt idx="8">
                  <c:v>8.6330935251798486</c:v>
                </c:pt>
                <c:pt idx="9">
                  <c:v>33.812949640287748</c:v>
                </c:pt>
                <c:pt idx="10">
                  <c:v>24.46043165467626</c:v>
                </c:pt>
              </c:numCache>
            </c:numRef>
          </c:val>
        </c:ser>
        <c:ser>
          <c:idx val="3"/>
          <c:order val="3"/>
          <c:tx>
            <c:strRef>
              <c:f>Responsibility!$C$129</c:f>
              <c:strCache>
                <c:ptCount val="1"/>
                <c:pt idx="0">
                  <c:v>A specific working group of the association</c:v>
                </c:pt>
              </c:strCache>
            </c:strRef>
          </c:tx>
          <c:invertIfNegative val="0"/>
          <c:cat>
            <c:strRef>
              <c:f>Responsibility!$D$125:$N$125</c:f>
              <c:strCache>
                <c:ptCount val="11"/>
                <c:pt idx="0">
                  <c:v>Projects that the organisation proposes</c:v>
                </c:pt>
                <c:pt idx="1">
                  <c:v>Local or community activities organised by the organisation</c:v>
                </c:pt>
                <c:pt idx="2">
                  <c:v>International activity that is organised by the organisation</c:v>
                </c:pt>
                <c:pt idx="3">
                  <c:v>Elect representatives in the board</c:v>
                </c:pt>
                <c:pt idx="4">
                  <c:v>Change the statute and other documents</c:v>
                </c:pt>
                <c:pt idx="5">
                  <c:v>Select the paid staff of the organization</c:v>
                </c:pt>
                <c:pt idx="6">
                  <c:v>Strategic plan of the organization</c:v>
                </c:pt>
                <c:pt idx="7">
                  <c:v>Annual operating plan of the organization</c:v>
                </c:pt>
                <c:pt idx="8">
                  <c:v>Budget planning (annually)</c:v>
                </c:pt>
                <c:pt idx="9">
                  <c:v>Accepting new members in the association</c:v>
                </c:pt>
                <c:pt idx="10">
                  <c:v>Becoming part of international / national networks</c:v>
                </c:pt>
              </c:strCache>
            </c:strRef>
          </c:cat>
          <c:val>
            <c:numRef>
              <c:f>Responsibility!$D$129:$N$129</c:f>
              <c:numCache>
                <c:formatCode>0.0</c:formatCode>
                <c:ptCount val="11"/>
                <c:pt idx="0">
                  <c:v>14.3884892086331</c:v>
                </c:pt>
                <c:pt idx="1">
                  <c:v>17.985611510791291</c:v>
                </c:pt>
                <c:pt idx="2">
                  <c:v>17.985611510791291</c:v>
                </c:pt>
                <c:pt idx="3">
                  <c:v>10.791366906474821</c:v>
                </c:pt>
                <c:pt idx="4">
                  <c:v>8.6330935251798486</c:v>
                </c:pt>
                <c:pt idx="5">
                  <c:v>4.3165467625899279</c:v>
                </c:pt>
                <c:pt idx="6">
                  <c:v>7.9136690647482011</c:v>
                </c:pt>
                <c:pt idx="7">
                  <c:v>8.6330935251798486</c:v>
                </c:pt>
                <c:pt idx="8">
                  <c:v>11.510791366906471</c:v>
                </c:pt>
                <c:pt idx="9">
                  <c:v>2.8776978417266199</c:v>
                </c:pt>
                <c:pt idx="10">
                  <c:v>3.5971223021582732</c:v>
                </c:pt>
              </c:numCache>
            </c:numRef>
          </c:val>
        </c:ser>
        <c:ser>
          <c:idx val="4"/>
          <c:order val="4"/>
          <c:tx>
            <c:strRef>
              <c:f>Responsibility!$C$130</c:f>
              <c:strCache>
                <c:ptCount val="1"/>
                <c:pt idx="0">
                  <c:v>Its not specifically defined who is responsible</c:v>
                </c:pt>
              </c:strCache>
            </c:strRef>
          </c:tx>
          <c:invertIfNegative val="0"/>
          <c:cat>
            <c:strRef>
              <c:f>Responsibility!$D$125:$N$125</c:f>
              <c:strCache>
                <c:ptCount val="11"/>
                <c:pt idx="0">
                  <c:v>Projects that the organisation proposes</c:v>
                </c:pt>
                <c:pt idx="1">
                  <c:v>Local or community activities organised by the organisation</c:v>
                </c:pt>
                <c:pt idx="2">
                  <c:v>International activity that is organised by the organisation</c:v>
                </c:pt>
                <c:pt idx="3">
                  <c:v>Elect representatives in the board</c:v>
                </c:pt>
                <c:pt idx="4">
                  <c:v>Change the statute and other documents</c:v>
                </c:pt>
                <c:pt idx="5">
                  <c:v>Select the paid staff of the organization</c:v>
                </c:pt>
                <c:pt idx="6">
                  <c:v>Strategic plan of the organization</c:v>
                </c:pt>
                <c:pt idx="7">
                  <c:v>Annual operating plan of the organization</c:v>
                </c:pt>
                <c:pt idx="8">
                  <c:v>Budget planning (annually)</c:v>
                </c:pt>
                <c:pt idx="9">
                  <c:v>Accepting new members in the association</c:v>
                </c:pt>
                <c:pt idx="10">
                  <c:v>Becoming part of international / national networks</c:v>
                </c:pt>
              </c:strCache>
            </c:strRef>
          </c:cat>
          <c:val>
            <c:numRef>
              <c:f>Responsibility!$D$130:$N$130</c:f>
              <c:numCache>
                <c:formatCode>0.0</c:formatCode>
                <c:ptCount val="11"/>
                <c:pt idx="0">
                  <c:v>5.755395683453238</c:v>
                </c:pt>
                <c:pt idx="1">
                  <c:v>5.755395683453238</c:v>
                </c:pt>
                <c:pt idx="2">
                  <c:v>9.3525179856115113</c:v>
                </c:pt>
                <c:pt idx="3">
                  <c:v>4.3165467625899279</c:v>
                </c:pt>
                <c:pt idx="4">
                  <c:v>0</c:v>
                </c:pt>
                <c:pt idx="5">
                  <c:v>8.6330935251798486</c:v>
                </c:pt>
                <c:pt idx="6">
                  <c:v>5.755395683453238</c:v>
                </c:pt>
                <c:pt idx="7">
                  <c:v>10.791366906474821</c:v>
                </c:pt>
                <c:pt idx="8">
                  <c:v>8.6330935251798486</c:v>
                </c:pt>
                <c:pt idx="9">
                  <c:v>15.8273381294964</c:v>
                </c:pt>
                <c:pt idx="10">
                  <c:v>5.0359712230215834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742592"/>
        <c:axId val="133744128"/>
      </c:barChart>
      <c:catAx>
        <c:axId val="13374259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l-PL"/>
          </a:p>
        </c:txPr>
        <c:crossAx val="133744128"/>
        <c:crosses val="autoZero"/>
        <c:auto val="1"/>
        <c:lblAlgn val="ctr"/>
        <c:lblOffset val="100"/>
        <c:noMultiLvlLbl val="0"/>
      </c:catAx>
      <c:valAx>
        <c:axId val="133744128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crossAx val="133742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426213874747498"/>
          <c:y val="0.165087933392631"/>
          <c:w val="0.196956302525851"/>
          <c:h val="0.6869945836642119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cat>
            <c:strRef>
              <c:f>Sheet5!$P$5:$P$14</c:f>
              <c:strCache>
                <c:ptCount val="10"/>
                <c:pt idx="0">
                  <c:v>Members have the right to choose a project that they will be involved in</c:v>
                </c:pt>
                <c:pt idx="1">
                  <c:v>The organizations statutes and other documents clearly define the responsibilities and roles of the members</c:v>
                </c:pt>
                <c:pt idx="2">
                  <c:v>When making a decision the opinion of members who are 2t able to physically attend a meeting is taken into account</c:v>
                </c:pt>
                <c:pt idx="3">
                  <c:v>Members can give online feedback on the annual planning and strategies</c:v>
                </c:pt>
                <c:pt idx="4">
                  <c:v>The organization takes care that there is gender balance and representations in the board</c:v>
                </c:pt>
                <c:pt idx="5">
                  <c:v> There are clear policies of the organization to involve different ethnic, religious and social groups into the decision making</c:v>
                </c:pt>
                <c:pt idx="6">
                  <c:v>Members receive updates about the financial management and budget planning of the organization</c:v>
                </c:pt>
                <c:pt idx="7">
                  <c:v>Members are voting on the strategic priorities of the organization</c:v>
                </c:pt>
                <c:pt idx="8">
                  <c:v>Members close to the office of the organization have much easier access to the organizations decision-making</c:v>
                </c:pt>
                <c:pt idx="9">
                  <c:v>There are clear policies of the organization to include members from the rural area more efficiently</c:v>
                </c:pt>
              </c:strCache>
            </c:strRef>
          </c:cat>
          <c:val>
            <c:numRef>
              <c:f>Sheet5!$Q$5:$Q$14</c:f>
              <c:numCache>
                <c:formatCode>0.0</c:formatCode>
                <c:ptCount val="10"/>
                <c:pt idx="0">
                  <c:v>3.2014388489208638</c:v>
                </c:pt>
                <c:pt idx="1">
                  <c:v>3.1294964028776979</c:v>
                </c:pt>
                <c:pt idx="2">
                  <c:v>3.014388489208633</c:v>
                </c:pt>
                <c:pt idx="3">
                  <c:v>2.8848920863309369</c:v>
                </c:pt>
                <c:pt idx="4">
                  <c:v>2.7913669064748201</c:v>
                </c:pt>
                <c:pt idx="5">
                  <c:v>2.7697841726618728</c:v>
                </c:pt>
                <c:pt idx="6">
                  <c:v>2.7050359712230212</c:v>
                </c:pt>
                <c:pt idx="7">
                  <c:v>2.6906474820143891</c:v>
                </c:pt>
                <c:pt idx="8">
                  <c:v>2.5683453237410081</c:v>
                </c:pt>
                <c:pt idx="9">
                  <c:v>2.561151079136692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3781376"/>
        <c:axId val="133782912"/>
      </c:radarChart>
      <c:catAx>
        <c:axId val="133781376"/>
        <c:scaling>
          <c:orientation val="minMax"/>
        </c:scaling>
        <c:delete val="0"/>
        <c:axPos val="b"/>
        <c:majorGridlines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800"/>
            </a:pPr>
            <a:endParaRPr lang="pl-PL"/>
          </a:p>
        </c:txPr>
        <c:crossAx val="133782912"/>
        <c:crosses val="autoZero"/>
        <c:auto val="1"/>
        <c:lblAlgn val="ctr"/>
        <c:lblOffset val="100"/>
        <c:noMultiLvlLbl val="0"/>
      </c:catAx>
      <c:valAx>
        <c:axId val="13378291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337813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354275293323503E-2"/>
          <c:y val="0.26117109954089601"/>
          <c:w val="0.68777107906596502"/>
          <c:h val="0.636404968922858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'Democratic process'!$C$20</c:f>
              <c:strCache>
                <c:ptCount val="1"/>
                <c:pt idx="0">
                  <c:v>Members have the right to choose a project that they will be involved in</c:v>
                </c:pt>
              </c:strCache>
            </c:strRef>
          </c:tx>
          <c:invertIfNegative val="0"/>
          <c:cat>
            <c:strRef>
              <c:f>'Democratic process'!$D$19:$G$19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'Democratic process'!$D$20:$G$20</c:f>
              <c:numCache>
                <c:formatCode>0.0</c:formatCode>
                <c:ptCount val="4"/>
                <c:pt idx="0">
                  <c:v>3.7941176470588238</c:v>
                </c:pt>
                <c:pt idx="1">
                  <c:v>3.1527777777777781</c:v>
                </c:pt>
                <c:pt idx="2">
                  <c:v>2.625</c:v>
                </c:pt>
                <c:pt idx="3">
                  <c:v>2.8888888888888871</c:v>
                </c:pt>
              </c:numCache>
            </c:numRef>
          </c:val>
        </c:ser>
        <c:ser>
          <c:idx val="1"/>
          <c:order val="1"/>
          <c:tx>
            <c:strRef>
              <c:f>'Democratic process'!$C$21</c:f>
              <c:strCache>
                <c:ptCount val="1"/>
                <c:pt idx="0">
                  <c:v>The organizations statutes and other documents clearly define the responsibilities and roles of the members</c:v>
                </c:pt>
              </c:strCache>
            </c:strRef>
          </c:tx>
          <c:invertIfNegative val="0"/>
          <c:cat>
            <c:strRef>
              <c:f>'Democratic process'!$D$19:$G$19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'Democratic process'!$D$21:$G$21</c:f>
              <c:numCache>
                <c:formatCode>0.0</c:formatCode>
                <c:ptCount val="4"/>
                <c:pt idx="0">
                  <c:v>3.3529411764705861</c:v>
                </c:pt>
                <c:pt idx="1">
                  <c:v>3.0000000000000009</c:v>
                </c:pt>
                <c:pt idx="2">
                  <c:v>3.125</c:v>
                </c:pt>
                <c:pt idx="3">
                  <c:v>3.333333333333333</c:v>
                </c:pt>
              </c:numCache>
            </c:numRef>
          </c:val>
        </c:ser>
        <c:ser>
          <c:idx val="2"/>
          <c:order val="2"/>
          <c:tx>
            <c:strRef>
              <c:f>'Democratic process'!$C$22</c:f>
              <c:strCache>
                <c:ptCount val="1"/>
                <c:pt idx="0">
                  <c:v>Members close to the office of the organization have much easier access to the organizations decision-making</c:v>
                </c:pt>
              </c:strCache>
            </c:strRef>
          </c:tx>
          <c:invertIfNegative val="0"/>
          <c:cat>
            <c:strRef>
              <c:f>'Democratic process'!$D$19:$G$19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'Democratic process'!$D$22:$G$22</c:f>
              <c:numCache>
                <c:formatCode>0.0</c:formatCode>
                <c:ptCount val="4"/>
                <c:pt idx="0">
                  <c:v>2.4705882352941169</c:v>
                </c:pt>
                <c:pt idx="1">
                  <c:v>2.6388888888888902</c:v>
                </c:pt>
                <c:pt idx="2">
                  <c:v>2.375</c:v>
                </c:pt>
                <c:pt idx="3">
                  <c:v>2.8888888888888871</c:v>
                </c:pt>
              </c:numCache>
            </c:numRef>
          </c:val>
        </c:ser>
        <c:ser>
          <c:idx val="3"/>
          <c:order val="3"/>
          <c:tx>
            <c:strRef>
              <c:f>'Democratic process'!$C$23</c:f>
              <c:strCache>
                <c:ptCount val="1"/>
                <c:pt idx="0">
                  <c:v>When making a decision the opinion of members who are 2t able to physically attend a meeting is taken into account</c:v>
                </c:pt>
              </c:strCache>
            </c:strRef>
          </c:tx>
          <c:invertIfNegative val="0"/>
          <c:cat>
            <c:strRef>
              <c:f>'Democratic process'!$D$19:$G$19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'Democratic process'!$D$23:$G$23</c:f>
              <c:numCache>
                <c:formatCode>0.0</c:formatCode>
                <c:ptCount val="4"/>
                <c:pt idx="0">
                  <c:v>3.5</c:v>
                </c:pt>
                <c:pt idx="1">
                  <c:v>2.736111111111112</c:v>
                </c:pt>
                <c:pt idx="2">
                  <c:v>3.0833333333333339</c:v>
                </c:pt>
                <c:pt idx="3">
                  <c:v>3.2222222222222232</c:v>
                </c:pt>
              </c:numCache>
            </c:numRef>
          </c:val>
        </c:ser>
        <c:ser>
          <c:idx val="4"/>
          <c:order val="4"/>
          <c:tx>
            <c:strRef>
              <c:f>'Democratic process'!$C$24</c:f>
              <c:strCache>
                <c:ptCount val="1"/>
                <c:pt idx="0">
                  <c:v>There are clear policies of the organization to include members from the rural area more efficiently</c:v>
                </c:pt>
              </c:strCache>
            </c:strRef>
          </c:tx>
          <c:invertIfNegative val="0"/>
          <c:cat>
            <c:strRef>
              <c:f>'Democratic process'!$D$19:$G$19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'Democratic process'!$D$24:$G$24</c:f>
              <c:numCache>
                <c:formatCode>0.0</c:formatCode>
                <c:ptCount val="4"/>
                <c:pt idx="0">
                  <c:v>2.8235294117647052</c:v>
                </c:pt>
                <c:pt idx="1">
                  <c:v>2.319444444444438</c:v>
                </c:pt>
                <c:pt idx="2">
                  <c:v>2.833333333333333</c:v>
                </c:pt>
                <c:pt idx="3">
                  <c:v>2.7777777777777781</c:v>
                </c:pt>
              </c:numCache>
            </c:numRef>
          </c:val>
        </c:ser>
        <c:ser>
          <c:idx val="5"/>
          <c:order val="5"/>
          <c:tx>
            <c:strRef>
              <c:f>'Democratic process'!$C$25</c:f>
              <c:strCache>
                <c:ptCount val="1"/>
                <c:pt idx="0">
                  <c:v>There are clear policies of the organization to involve different ethnic, religious and social groups into the decision making</c:v>
                </c:pt>
              </c:strCache>
            </c:strRef>
          </c:tx>
          <c:invertIfNegative val="0"/>
          <c:cat>
            <c:strRef>
              <c:f>'Democratic process'!$D$19:$G$19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'Democratic process'!$D$25:$G$25</c:f>
              <c:numCache>
                <c:formatCode>0.0</c:formatCode>
                <c:ptCount val="4"/>
                <c:pt idx="0">
                  <c:v>3.3529411764705861</c:v>
                </c:pt>
                <c:pt idx="1">
                  <c:v>2.513888888888888</c:v>
                </c:pt>
                <c:pt idx="2">
                  <c:v>2.75</c:v>
                </c:pt>
                <c:pt idx="3">
                  <c:v>2.6666666666666661</c:v>
                </c:pt>
              </c:numCache>
            </c:numRef>
          </c:val>
        </c:ser>
        <c:ser>
          <c:idx val="6"/>
          <c:order val="6"/>
          <c:tx>
            <c:strRef>
              <c:f>'Democratic process'!$C$26</c:f>
              <c:strCache>
                <c:ptCount val="1"/>
                <c:pt idx="0">
                  <c:v>The organization takes care that there is gender balance and representations in the board</c:v>
                </c:pt>
              </c:strCache>
            </c:strRef>
          </c:tx>
          <c:invertIfNegative val="0"/>
          <c:cat>
            <c:strRef>
              <c:f>'Democratic process'!$D$19:$G$19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'Democratic process'!$D$26:$G$26</c:f>
              <c:numCache>
                <c:formatCode>0.0</c:formatCode>
                <c:ptCount val="4"/>
                <c:pt idx="0">
                  <c:v>3.4411764705882351</c:v>
                </c:pt>
                <c:pt idx="1">
                  <c:v>2.4999999999999991</c:v>
                </c:pt>
                <c:pt idx="2">
                  <c:v>2.75</c:v>
                </c:pt>
                <c:pt idx="3">
                  <c:v>2.7777777777777781</c:v>
                </c:pt>
              </c:numCache>
            </c:numRef>
          </c:val>
        </c:ser>
        <c:ser>
          <c:idx val="7"/>
          <c:order val="7"/>
          <c:tx>
            <c:strRef>
              <c:f>'Democratic process'!$C$27</c:f>
              <c:strCache>
                <c:ptCount val="1"/>
                <c:pt idx="0">
                  <c:v>Members receive updates about the financial management and budget planning of the organization</c:v>
                </c:pt>
              </c:strCache>
            </c:strRef>
          </c:tx>
          <c:invertIfNegative val="0"/>
          <c:cat>
            <c:strRef>
              <c:f>'Democratic process'!$D$19:$G$19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'Democratic process'!$D$27:$G$27</c:f>
              <c:numCache>
                <c:formatCode>0.0</c:formatCode>
                <c:ptCount val="4"/>
                <c:pt idx="0">
                  <c:v>3.0588235294117641</c:v>
                </c:pt>
                <c:pt idx="1">
                  <c:v>2.6111111111111129</c:v>
                </c:pt>
                <c:pt idx="2">
                  <c:v>2.75</c:v>
                </c:pt>
                <c:pt idx="3">
                  <c:v>1.8888888888888899</c:v>
                </c:pt>
              </c:numCache>
            </c:numRef>
          </c:val>
        </c:ser>
        <c:ser>
          <c:idx val="8"/>
          <c:order val="8"/>
          <c:tx>
            <c:strRef>
              <c:f>'Democratic process'!$C$28</c:f>
              <c:strCache>
                <c:ptCount val="1"/>
                <c:pt idx="0">
                  <c:v>Members can give online feedback on the annual planning and strategies</c:v>
                </c:pt>
              </c:strCache>
            </c:strRef>
          </c:tx>
          <c:invertIfNegative val="0"/>
          <c:cat>
            <c:strRef>
              <c:f>'Democratic process'!$D$19:$G$19</c:f>
              <c:strCache>
                <c:ptCount val="4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</c:strCache>
            </c:strRef>
          </c:cat>
          <c:val>
            <c:numRef>
              <c:f>'Democratic process'!$D$28:$G$28</c:f>
              <c:numCache>
                <c:formatCode>0.0</c:formatCode>
                <c:ptCount val="4"/>
                <c:pt idx="0">
                  <c:v>3.382352941176471</c:v>
                </c:pt>
                <c:pt idx="1">
                  <c:v>2.8055555555555549</c:v>
                </c:pt>
                <c:pt idx="2">
                  <c:v>2.625</c:v>
                </c:pt>
                <c:pt idx="3">
                  <c:v>2.333333333333333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294464"/>
        <c:axId val="61296000"/>
      </c:barChart>
      <c:catAx>
        <c:axId val="61294464"/>
        <c:scaling>
          <c:orientation val="minMax"/>
        </c:scaling>
        <c:delete val="0"/>
        <c:axPos val="b"/>
        <c:majorTickMark val="none"/>
        <c:minorTickMark val="none"/>
        <c:tickLblPos val="nextTo"/>
        <c:crossAx val="61296000"/>
        <c:crosses val="autoZero"/>
        <c:auto val="1"/>
        <c:lblAlgn val="ctr"/>
        <c:lblOffset val="100"/>
        <c:noMultiLvlLbl val="0"/>
      </c:catAx>
      <c:valAx>
        <c:axId val="61296000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61294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653182414698202"/>
          <c:y val="2.36174541197633E-2"/>
          <c:w val="0.28274037620297499"/>
          <c:h val="0.97482285249248701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'Democratic process'!$D$57</c:f>
              <c:strCache>
                <c:ptCount val="1"/>
                <c:pt idx="0">
                  <c:v>Democrat.process (M)</c:v>
                </c:pt>
              </c:strCache>
            </c:strRef>
          </c:tx>
          <c:invertIfNegative val="0"/>
          <c:cat>
            <c:strRef>
              <c:f>'Democratic process'!$C$58:$C$62</c:f>
              <c:strCache>
                <c:ptCount val="5"/>
                <c:pt idx="0">
                  <c:v>In the capital city</c:v>
                </c:pt>
                <c:pt idx="1">
                  <c:v>In a big town (regional centre)</c:v>
                </c:pt>
                <c:pt idx="2">
                  <c:v>In a small town</c:v>
                </c:pt>
                <c:pt idx="3">
                  <c:v>In rural area</c:v>
                </c:pt>
                <c:pt idx="4">
                  <c:v>Total</c:v>
                </c:pt>
              </c:strCache>
            </c:strRef>
          </c:cat>
          <c:val>
            <c:numRef>
              <c:f>'Democratic process'!$D$58:$D$62</c:f>
              <c:numCache>
                <c:formatCode>0.0</c:formatCode>
                <c:ptCount val="5"/>
                <c:pt idx="0">
                  <c:v>3.2411764705882349</c:v>
                </c:pt>
                <c:pt idx="1">
                  <c:v>2.6805555555555549</c:v>
                </c:pt>
                <c:pt idx="2">
                  <c:v>2.7666666666666671</c:v>
                </c:pt>
                <c:pt idx="3">
                  <c:v>2.6666666666666661</c:v>
                </c:pt>
                <c:pt idx="4">
                  <c:v>2.83165467625899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1325696"/>
        <c:axId val="61327232"/>
        <c:axId val="0"/>
      </c:bar3DChart>
      <c:catAx>
        <c:axId val="61325696"/>
        <c:scaling>
          <c:orientation val="minMax"/>
        </c:scaling>
        <c:delete val="0"/>
        <c:axPos val="b"/>
        <c:majorTickMark val="out"/>
        <c:minorTickMark val="none"/>
        <c:tickLblPos val="nextTo"/>
        <c:crossAx val="61327232"/>
        <c:crosses val="autoZero"/>
        <c:auto val="1"/>
        <c:lblAlgn val="ctr"/>
        <c:lblOffset val="100"/>
        <c:noMultiLvlLbl val="0"/>
      </c:catAx>
      <c:valAx>
        <c:axId val="613272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613256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'Democratic process'!$C$95:$C$99</c:f>
              <c:strCache>
                <c:ptCount val="5"/>
                <c:pt idx="0">
                  <c:v>Less than 10</c:v>
                </c:pt>
                <c:pt idx="1">
                  <c:v>Between 10 and 50</c:v>
                </c:pt>
                <c:pt idx="2">
                  <c:v>Between 50 and 200</c:v>
                </c:pt>
                <c:pt idx="3">
                  <c:v>More than 200</c:v>
                </c:pt>
                <c:pt idx="4">
                  <c:v>We do not have an established membership</c:v>
                </c:pt>
              </c:strCache>
            </c:strRef>
          </c:cat>
          <c:val>
            <c:numRef>
              <c:f>'Democratic process'!$D$95:$D$99</c:f>
              <c:numCache>
                <c:formatCode>0.0</c:formatCode>
                <c:ptCount val="5"/>
                <c:pt idx="0">
                  <c:v>3.353846153846153</c:v>
                </c:pt>
                <c:pt idx="1">
                  <c:v>2.6405797101449271</c:v>
                </c:pt>
                <c:pt idx="2">
                  <c:v>2.9241379310344819</c:v>
                </c:pt>
                <c:pt idx="3">
                  <c:v>2.9291666666666671</c:v>
                </c:pt>
                <c:pt idx="4">
                  <c:v>3.1749999999999998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1344384"/>
        <c:axId val="61362560"/>
        <c:axId val="0"/>
      </c:bar3DChart>
      <c:catAx>
        <c:axId val="61344384"/>
        <c:scaling>
          <c:orientation val="minMax"/>
        </c:scaling>
        <c:delete val="0"/>
        <c:axPos val="b"/>
        <c:majorTickMark val="out"/>
        <c:minorTickMark val="none"/>
        <c:tickLblPos val="nextTo"/>
        <c:crossAx val="61362560"/>
        <c:crosses val="autoZero"/>
        <c:auto val="1"/>
        <c:lblAlgn val="ctr"/>
        <c:lblOffset val="100"/>
        <c:noMultiLvlLbl val="0"/>
      </c:catAx>
      <c:valAx>
        <c:axId val="6136256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61344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'Democratic process'!$C$109:$C$113</c:f>
              <c:strCache>
                <c:ptCount val="5"/>
                <c:pt idx="0">
                  <c:v>Less than 3</c:v>
                </c:pt>
                <c:pt idx="1">
                  <c:v>Between 4 and 10</c:v>
                </c:pt>
                <c:pt idx="2">
                  <c:v>Between 10 and 20</c:v>
                </c:pt>
                <c:pt idx="3">
                  <c:v>More than 20</c:v>
                </c:pt>
                <c:pt idx="4">
                  <c:v>We do not have paid staff</c:v>
                </c:pt>
              </c:strCache>
            </c:strRef>
          </c:cat>
          <c:val>
            <c:numRef>
              <c:f>'Democratic process'!$D$109:$D$113</c:f>
              <c:numCache>
                <c:formatCode>0.0</c:formatCode>
                <c:ptCount val="5"/>
                <c:pt idx="0">
                  <c:v>2.8159999999999981</c:v>
                </c:pt>
                <c:pt idx="1">
                  <c:v>2.8166666666666602</c:v>
                </c:pt>
                <c:pt idx="2">
                  <c:v>3.464285714285714</c:v>
                </c:pt>
                <c:pt idx="3">
                  <c:v>2.15</c:v>
                </c:pt>
                <c:pt idx="4">
                  <c:v>2.7410256410256411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1403904"/>
        <c:axId val="61405440"/>
        <c:axId val="0"/>
      </c:bar3DChart>
      <c:catAx>
        <c:axId val="61403904"/>
        <c:scaling>
          <c:orientation val="minMax"/>
        </c:scaling>
        <c:delete val="0"/>
        <c:axPos val="b"/>
        <c:majorTickMark val="out"/>
        <c:minorTickMark val="none"/>
        <c:tickLblPos val="nextTo"/>
        <c:crossAx val="61405440"/>
        <c:crosses val="autoZero"/>
        <c:auto val="1"/>
        <c:lblAlgn val="ctr"/>
        <c:lblOffset val="100"/>
        <c:noMultiLvlLbl val="0"/>
      </c:catAx>
      <c:valAx>
        <c:axId val="6140544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61403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162712833972697"/>
          <c:y val="2.4800068311140198E-2"/>
          <c:w val="0.50287603472642795"/>
          <c:h val="0.918719684490584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Sheet10!$P$5</c:f>
              <c:strCache>
                <c:ptCount val="1"/>
                <c:pt idx="0">
                  <c:v>Once per year</c:v>
                </c:pt>
              </c:strCache>
            </c:strRef>
          </c:tx>
          <c:invertIfNegative val="0"/>
          <c:cat>
            <c:strRef>
              <c:f>Sheet10!$Q$4:$T$4</c:f>
              <c:strCache>
                <c:ptCount val="4"/>
                <c:pt idx="0">
                  <c:v>General assembly</c:v>
                </c:pt>
                <c:pt idx="1">
                  <c:v>Online consultations with members</c:v>
                </c:pt>
                <c:pt idx="2">
                  <c:v>Meetings with members</c:v>
                </c:pt>
                <c:pt idx="3">
                  <c:v>Working groups of members</c:v>
                </c:pt>
              </c:strCache>
            </c:strRef>
          </c:cat>
          <c:val>
            <c:numRef>
              <c:f>Sheet10!$Q$5:$T$5</c:f>
              <c:numCache>
                <c:formatCode>0.0</c:formatCode>
                <c:ptCount val="4"/>
                <c:pt idx="0">
                  <c:v>62.589928057553948</c:v>
                </c:pt>
                <c:pt idx="1">
                  <c:v>5.755395683453238</c:v>
                </c:pt>
                <c:pt idx="2">
                  <c:v>11.510791366906471</c:v>
                </c:pt>
                <c:pt idx="3">
                  <c:v>5.755395683453238</c:v>
                </c:pt>
              </c:numCache>
            </c:numRef>
          </c:val>
        </c:ser>
        <c:ser>
          <c:idx val="1"/>
          <c:order val="1"/>
          <c:tx>
            <c:strRef>
              <c:f>Sheet10!$P$6</c:f>
              <c:strCache>
                <c:ptCount val="1"/>
                <c:pt idx="0">
                  <c:v>2-3 times per year</c:v>
                </c:pt>
              </c:strCache>
            </c:strRef>
          </c:tx>
          <c:invertIfNegative val="0"/>
          <c:cat>
            <c:strRef>
              <c:f>Sheet10!$Q$4:$T$4</c:f>
              <c:strCache>
                <c:ptCount val="4"/>
                <c:pt idx="0">
                  <c:v>General assembly</c:v>
                </c:pt>
                <c:pt idx="1">
                  <c:v>Online consultations with members</c:v>
                </c:pt>
                <c:pt idx="2">
                  <c:v>Meetings with members</c:v>
                </c:pt>
                <c:pt idx="3">
                  <c:v>Working groups of members</c:v>
                </c:pt>
              </c:strCache>
            </c:strRef>
          </c:cat>
          <c:val>
            <c:numRef>
              <c:f>Sheet10!$Q$6:$T$6</c:f>
              <c:numCache>
                <c:formatCode>0.0</c:formatCode>
                <c:ptCount val="4"/>
                <c:pt idx="0">
                  <c:v>20.14388489208633</c:v>
                </c:pt>
                <c:pt idx="1">
                  <c:v>16.546762589928019</c:v>
                </c:pt>
                <c:pt idx="2">
                  <c:v>26.618705035971221</c:v>
                </c:pt>
                <c:pt idx="3">
                  <c:v>15.8273381294964</c:v>
                </c:pt>
              </c:numCache>
            </c:numRef>
          </c:val>
        </c:ser>
        <c:ser>
          <c:idx val="2"/>
          <c:order val="2"/>
          <c:tx>
            <c:strRef>
              <c:f>Sheet10!$P$7</c:f>
              <c:strCache>
                <c:ptCount val="1"/>
                <c:pt idx="0">
                  <c:v>Once per month or once in 2 months</c:v>
                </c:pt>
              </c:strCache>
            </c:strRef>
          </c:tx>
          <c:invertIfNegative val="0"/>
          <c:cat>
            <c:strRef>
              <c:f>Sheet10!$Q$4:$T$4</c:f>
              <c:strCache>
                <c:ptCount val="4"/>
                <c:pt idx="0">
                  <c:v>General assembly</c:v>
                </c:pt>
                <c:pt idx="1">
                  <c:v>Online consultations with members</c:v>
                </c:pt>
                <c:pt idx="2">
                  <c:v>Meetings with members</c:v>
                </c:pt>
                <c:pt idx="3">
                  <c:v>Working groups of members</c:v>
                </c:pt>
              </c:strCache>
            </c:strRef>
          </c:cat>
          <c:val>
            <c:numRef>
              <c:f>Sheet10!$Q$7:$T$7</c:f>
              <c:numCache>
                <c:formatCode>0.0</c:formatCode>
                <c:ptCount val="4"/>
                <c:pt idx="0">
                  <c:v>8.6330935251798486</c:v>
                </c:pt>
                <c:pt idx="1">
                  <c:v>44.60431654676259</c:v>
                </c:pt>
                <c:pt idx="2">
                  <c:v>51.798561151079141</c:v>
                </c:pt>
                <c:pt idx="3">
                  <c:v>53.956834532374103</c:v>
                </c:pt>
              </c:numCache>
            </c:numRef>
          </c:val>
        </c:ser>
        <c:ser>
          <c:idx val="3"/>
          <c:order val="3"/>
          <c:tx>
            <c:strRef>
              <c:f>Sheet10!$P$8</c:f>
              <c:strCache>
                <c:ptCount val="1"/>
                <c:pt idx="0">
                  <c:v>We do not have this kind of activity</c:v>
                </c:pt>
              </c:strCache>
            </c:strRef>
          </c:tx>
          <c:invertIfNegative val="0"/>
          <c:cat>
            <c:strRef>
              <c:f>Sheet10!$Q$4:$T$4</c:f>
              <c:strCache>
                <c:ptCount val="4"/>
                <c:pt idx="0">
                  <c:v>General assembly</c:v>
                </c:pt>
                <c:pt idx="1">
                  <c:v>Online consultations with members</c:v>
                </c:pt>
                <c:pt idx="2">
                  <c:v>Meetings with members</c:v>
                </c:pt>
                <c:pt idx="3">
                  <c:v>Working groups of members</c:v>
                </c:pt>
              </c:strCache>
            </c:strRef>
          </c:cat>
          <c:val>
            <c:numRef>
              <c:f>Sheet10!$Q$8:$T$8</c:f>
              <c:numCache>
                <c:formatCode>0.0</c:formatCode>
                <c:ptCount val="4"/>
                <c:pt idx="0">
                  <c:v>8.6330935251798486</c:v>
                </c:pt>
                <c:pt idx="1">
                  <c:v>33.093525179856123</c:v>
                </c:pt>
                <c:pt idx="2">
                  <c:v>10.07194244604317</c:v>
                </c:pt>
                <c:pt idx="3">
                  <c:v>24.46043165467626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440768"/>
        <c:axId val="61442304"/>
      </c:barChart>
      <c:catAx>
        <c:axId val="614407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61442304"/>
        <c:crosses val="autoZero"/>
        <c:auto val="1"/>
        <c:lblAlgn val="ctr"/>
        <c:lblOffset val="100"/>
        <c:noMultiLvlLbl val="0"/>
      </c:catAx>
      <c:valAx>
        <c:axId val="61442304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crossAx val="61440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564102564102599"/>
          <c:y val="0.102866891365564"/>
          <c:w val="0.21153846153846201"/>
          <c:h val="0.533205392019103"/>
        </c:manualLayout>
      </c:layout>
      <c:overlay val="0"/>
      <c:txPr>
        <a:bodyPr/>
        <a:lstStyle/>
        <a:p>
          <a:pPr>
            <a:defRPr sz="1400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0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1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03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58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3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9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7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8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39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03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6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A2A79-83C8-8E42-BC00-2349E68DF3F0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D3CF5-8C9B-4144-B76C-C314312D5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4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2553"/>
            <a:ext cx="7772400" cy="18282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Outcomes of the research– Honeycomb of participation in national level youth organizations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82711"/>
            <a:ext cx="6400800" cy="1752600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pPr algn="r"/>
            <a:r>
              <a:rPr lang="en-US" dirty="0" smtClean="0"/>
              <a:t>Training Course C1</a:t>
            </a:r>
          </a:p>
          <a:p>
            <a:pPr algn="r"/>
            <a:r>
              <a:rPr lang="en-US" dirty="0" smtClean="0"/>
              <a:t>Poznan, Poland </a:t>
            </a:r>
            <a:endParaRPr lang="en-US" dirty="0"/>
          </a:p>
        </p:txBody>
      </p:sp>
      <p:pic>
        <p:nvPicPr>
          <p:cNvPr id="4" name="Picture 3" descr="Project-logo-visibilit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533" y="5068223"/>
            <a:ext cx="7106258" cy="140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3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we try to look 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democratic are the youth organizations?</a:t>
            </a:r>
          </a:p>
          <a:p>
            <a:r>
              <a:rPr lang="en-US" dirty="0" smtClean="0"/>
              <a:t>Is there a clear system for participation and involvement of young members?</a:t>
            </a:r>
          </a:p>
          <a:p>
            <a:r>
              <a:rPr lang="en-US" dirty="0" smtClean="0"/>
              <a:t>What does it depend on?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 that we can build appropriate training and support to improve the youth participation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5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 of the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47472"/>
          </a:xfrm>
        </p:spPr>
        <p:txBody>
          <a:bodyPr>
            <a:normAutofit/>
          </a:bodyPr>
          <a:lstStyle/>
          <a:p>
            <a:r>
              <a:rPr lang="en-US" dirty="0"/>
              <a:t>Existence of clear internal procedures and documents is a pre-condition for functioning democratic management in youth </a:t>
            </a:r>
            <a:r>
              <a:rPr lang="en-US" dirty="0" smtClean="0"/>
              <a:t>organizations</a:t>
            </a:r>
            <a:endParaRPr lang="en-US" sz="100" dirty="0"/>
          </a:p>
          <a:p>
            <a:r>
              <a:rPr lang="en-US" dirty="0"/>
              <a:t>Organizations decision-making takes care that the diversity of members is well represented</a:t>
            </a:r>
          </a:p>
          <a:p>
            <a:r>
              <a:rPr lang="en-US" dirty="0"/>
              <a:t>The members of the organizations are consulted on every issue related to the organizational decision-making. </a:t>
            </a:r>
          </a:p>
        </p:txBody>
      </p:sp>
    </p:spTree>
    <p:extLst>
      <p:ext uri="{BB962C8B-B14F-4D97-AF65-F5344CB8AC3E}">
        <p14:creationId xmlns:p14="http://schemas.microsoft.com/office/powerpoint/2010/main" val="82292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responded and 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questionnaire was sent by the project partners to respondents in Poland, Turkey and Macedonia. </a:t>
            </a:r>
          </a:p>
          <a:p>
            <a:r>
              <a:rPr lang="en-US" dirty="0" smtClean="0"/>
              <a:t>It was answered online by 140 organizations with fairly equal balance between the countries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61102923"/>
              </p:ext>
            </p:extLst>
          </p:nvPr>
        </p:nvGraphicFramePr>
        <p:xfrm>
          <a:off x="4178849" y="4253252"/>
          <a:ext cx="4178847" cy="248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759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demographics of the responses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39985351"/>
              </p:ext>
            </p:extLst>
          </p:nvPr>
        </p:nvGraphicFramePr>
        <p:xfrm>
          <a:off x="1446538" y="1896002"/>
          <a:ext cx="6105525" cy="3922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114341526"/>
              </p:ext>
            </p:extLst>
          </p:nvPr>
        </p:nvGraphicFramePr>
        <p:xfrm>
          <a:off x="649715" y="1417638"/>
          <a:ext cx="8150970" cy="4962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725361358"/>
              </p:ext>
            </p:extLst>
          </p:nvPr>
        </p:nvGraphicFramePr>
        <p:xfrm>
          <a:off x="295325" y="738412"/>
          <a:ext cx="8848675" cy="5877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0579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5" grpId="1">
        <p:bldAsOne/>
      </p:bldGraphic>
      <p:bldGraphic spid="6" grpId="0">
        <p:bldAsOne/>
      </p:bldGraphic>
      <p:bldGraphic spid="6" grpId="1">
        <p:bldAsOne/>
      </p:bldGraphic>
      <p:bldGraphic spid="7" grpId="0">
        <p:bldAsOne/>
      </p:bldGraphic>
      <p:bldGraphic spid="7" grpId="1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is usually running the democracy in youth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in 3 youth organizations have up to two staff members. </a:t>
            </a:r>
          </a:p>
          <a:p>
            <a:r>
              <a:rPr lang="en-US" dirty="0" smtClean="0"/>
              <a:t>Only 1 in 3 youth organizations has more than 50 members </a:t>
            </a:r>
          </a:p>
          <a:p>
            <a:endParaRPr lang="en-US" dirty="0"/>
          </a:p>
          <a:p>
            <a:r>
              <a:rPr lang="en-US" dirty="0" smtClean="0"/>
              <a:t>Usually youth organizations are small groups of youngsters, self-organized and completing the work on a voluntary basis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the organizations 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082545346"/>
              </p:ext>
            </p:extLst>
          </p:nvPr>
        </p:nvGraphicFramePr>
        <p:xfrm>
          <a:off x="160874" y="1276869"/>
          <a:ext cx="4047507" cy="2356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744703716"/>
              </p:ext>
            </p:extLst>
          </p:nvPr>
        </p:nvGraphicFramePr>
        <p:xfrm>
          <a:off x="5138652" y="3632987"/>
          <a:ext cx="3730245" cy="3067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250929110"/>
              </p:ext>
            </p:extLst>
          </p:nvPr>
        </p:nvGraphicFramePr>
        <p:xfrm>
          <a:off x="457200" y="3632987"/>
          <a:ext cx="4135104" cy="3042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575922157"/>
              </p:ext>
            </p:extLst>
          </p:nvPr>
        </p:nvGraphicFramePr>
        <p:xfrm>
          <a:off x="5498173" y="1098271"/>
          <a:ext cx="3081017" cy="2435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7341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79745" cy="3899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Who is responsible to make a decision?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764257009"/>
              </p:ext>
            </p:extLst>
          </p:nvPr>
        </p:nvGraphicFramePr>
        <p:xfrm>
          <a:off x="0" y="819785"/>
          <a:ext cx="9036944" cy="6038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699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Engaging members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188386047"/>
              </p:ext>
            </p:extLst>
          </p:nvPr>
        </p:nvGraphicFramePr>
        <p:xfrm>
          <a:off x="0" y="1208830"/>
          <a:ext cx="9022178" cy="5540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27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35"/>
            <a:ext cx="8229600" cy="4490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Does it depend from location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983026193"/>
              </p:ext>
            </p:extLst>
          </p:nvPr>
        </p:nvGraphicFramePr>
        <p:xfrm>
          <a:off x="0" y="700516"/>
          <a:ext cx="9144000" cy="6157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303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009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democracy is engaging members in decision-making here is how it varies according to location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594210180"/>
              </p:ext>
            </p:extLst>
          </p:nvPr>
        </p:nvGraphicFramePr>
        <p:xfrm>
          <a:off x="457200" y="2120642"/>
          <a:ext cx="8312737" cy="4554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193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… and </a:t>
            </a:r>
            <a:r>
              <a:rPr lang="en-US" dirty="0"/>
              <a:t>here is how it varies according to </a:t>
            </a:r>
            <a:r>
              <a:rPr lang="en-US" dirty="0" smtClean="0"/>
              <a:t>number of members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891726456"/>
              </p:ext>
            </p:extLst>
          </p:nvPr>
        </p:nvGraphicFramePr>
        <p:xfrm>
          <a:off x="457200" y="2138837"/>
          <a:ext cx="8229600" cy="3797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057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… and according </a:t>
            </a:r>
            <a:r>
              <a:rPr lang="en-US" dirty="0"/>
              <a:t>to </a:t>
            </a:r>
            <a:r>
              <a:rPr lang="en-US" dirty="0" smtClean="0"/>
              <a:t>having or not having staff members 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621428898"/>
              </p:ext>
            </p:extLst>
          </p:nvPr>
        </p:nvGraphicFramePr>
        <p:xfrm>
          <a:off x="457200" y="1727770"/>
          <a:ext cx="8343485" cy="4341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930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 we meet members of associations 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12428298"/>
              </p:ext>
            </p:extLst>
          </p:nvPr>
        </p:nvGraphicFramePr>
        <p:xfrm>
          <a:off x="206727" y="1417638"/>
          <a:ext cx="8480073" cy="5301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434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79340"/>
            <a:ext cx="8229600" cy="544682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Thank you for your attention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 descr="Screen Shot 2014-12-10 at 8.56.3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681" y="1512752"/>
            <a:ext cx="4834978" cy="495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39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323</Words>
  <Application>Microsoft Office PowerPoint</Application>
  <PresentationFormat>Pokaz na ekranie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Office Theme</vt:lpstr>
      <vt:lpstr>Outcomes of the research– Honeycomb of participation in national level youth organizations</vt:lpstr>
      <vt:lpstr>What did we try to look at</vt:lpstr>
      <vt:lpstr>Hypothesis of the research</vt:lpstr>
      <vt:lpstr>Who responded and how?</vt:lpstr>
      <vt:lpstr>Some demographics of the responses</vt:lpstr>
      <vt:lpstr>Who is usually running the democracy in youth organizations</vt:lpstr>
      <vt:lpstr>Inside the organizations </vt:lpstr>
      <vt:lpstr>Who is responsible to make a decision?</vt:lpstr>
      <vt:lpstr>Engaging members</vt:lpstr>
      <vt:lpstr>Does it depend from location</vt:lpstr>
      <vt:lpstr>If democracy is engaging members in decision-making here is how it varies according to location</vt:lpstr>
      <vt:lpstr>… and here is how it varies according to number of members</vt:lpstr>
      <vt:lpstr>… and according to having or not having staff members </vt:lpstr>
      <vt:lpstr>When do we meet members of associations 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Outcomes of the research– Honeycomb of participation in national level youth organizations</dc:title>
  <dc:creator>Stefan Manevski</dc:creator>
  <cp:lastModifiedBy>Zbigniew Żubryj</cp:lastModifiedBy>
  <cp:revision>9</cp:revision>
  <dcterms:created xsi:type="dcterms:W3CDTF">2015-08-23T11:08:29Z</dcterms:created>
  <dcterms:modified xsi:type="dcterms:W3CDTF">2015-08-24T17:45:04Z</dcterms:modified>
</cp:coreProperties>
</file>